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7" r:id="rId3"/>
    <p:sldId id="314" r:id="rId4"/>
    <p:sldId id="281" r:id="rId5"/>
    <p:sldId id="315" r:id="rId6"/>
    <p:sldId id="288" r:id="rId7"/>
    <p:sldId id="316" r:id="rId8"/>
    <p:sldId id="291" r:id="rId9"/>
    <p:sldId id="317" r:id="rId10"/>
    <p:sldId id="296" r:id="rId11"/>
    <p:sldId id="318" r:id="rId12"/>
    <p:sldId id="284" r:id="rId13"/>
    <p:sldId id="311" r:id="rId14"/>
    <p:sldId id="297" r:id="rId15"/>
    <p:sldId id="298" r:id="rId16"/>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8" autoAdjust="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12-10-2020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12-10-2020</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8</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12-10-2020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12-10-2020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12-10-2020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12-10-2020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12-10-2020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12-10-2020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12-10-2020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12-10-2020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12-10-2020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12-10-2020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12-10-2020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Waarom Cultuurtechniek ??</a:t>
            </a:r>
          </a:p>
        </p:txBody>
      </p:sp>
      <p:sp>
        <p:nvSpPr>
          <p:cNvPr id="3" name="Ondertitel 2"/>
          <p:cNvSpPr>
            <a:spLocks noGrp="1"/>
          </p:cNvSpPr>
          <p:nvPr>
            <p:ph type="subTitle" idx="1"/>
          </p:nvPr>
        </p:nvSpPr>
        <p:spPr/>
        <p:txBody>
          <a:bodyPr/>
          <a:lstStyle/>
          <a:p>
            <a:endParaRPr lang="nl-NL" dirty="0"/>
          </a:p>
        </p:txBody>
      </p:sp>
      <p:pic>
        <p:nvPicPr>
          <p:cNvPr id="4" name="Afbeelding 3">
            <a:extLst>
              <a:ext uri="{FF2B5EF4-FFF2-40B4-BE49-F238E27FC236}">
                <a16:creationId xmlns:a16="http://schemas.microsoft.com/office/drawing/2014/main" id="{D4A47993-8A50-4942-B5CA-97AA092279D7}"/>
              </a:ext>
            </a:extLst>
          </p:cNvPr>
          <p:cNvPicPr>
            <a:picLocks noChangeAspect="1"/>
          </p:cNvPicPr>
          <p:nvPr/>
        </p:nvPicPr>
        <p:blipFill>
          <a:blip r:embed="rId5"/>
          <a:stretch>
            <a:fillRect/>
          </a:stretch>
        </p:blipFill>
        <p:spPr>
          <a:xfrm>
            <a:off x="6828631" y="404664"/>
            <a:ext cx="1971675" cy="2152650"/>
          </a:xfrm>
          <a:prstGeom prst="rect">
            <a:avLst/>
          </a:prstGeom>
        </p:spPr>
      </p:pic>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Recycling</a:t>
            </a:r>
            <a:br>
              <a:rPr lang="nl-NL" dirty="0"/>
            </a:br>
            <a:endParaRPr lang="nl-NL" dirty="0"/>
          </a:p>
        </p:txBody>
      </p:sp>
      <p:sp>
        <p:nvSpPr>
          <p:cNvPr id="4" name="Tijdelijke aanduiding voor inhoud 3">
            <a:extLst>
              <a:ext uri="{FF2B5EF4-FFF2-40B4-BE49-F238E27FC236}">
                <a16:creationId xmlns:a16="http://schemas.microsoft.com/office/drawing/2014/main" id="{9305D2D1-A35B-4E39-A75C-FB35E4BE23F6}"/>
              </a:ext>
            </a:extLst>
          </p:cNvPr>
          <p:cNvSpPr>
            <a:spLocks noGrp="1"/>
          </p:cNvSpPr>
          <p:nvPr>
            <p:ph idx="1"/>
          </p:nvPr>
        </p:nvSpPr>
        <p:spPr/>
        <p:txBody>
          <a:bodyPr>
            <a:normAutofit lnSpcReduction="10000"/>
          </a:bodyPr>
          <a:lstStyle/>
          <a:p>
            <a:pPr marL="0" indent="0">
              <a:buNone/>
            </a:pPr>
            <a:r>
              <a:rPr lang="nl-NL" dirty="0"/>
              <a:t>Voordelen:</a:t>
            </a:r>
          </a:p>
          <a:p>
            <a:r>
              <a:rPr lang="nl-NL" dirty="0"/>
              <a:t>Relatief weinig concurrentie</a:t>
            </a:r>
          </a:p>
          <a:p>
            <a:r>
              <a:rPr lang="nl-NL" dirty="0"/>
              <a:t>Jaar rond werk</a:t>
            </a:r>
          </a:p>
          <a:p>
            <a:r>
              <a:rPr lang="nl-NL" dirty="0"/>
              <a:t>Veel omzet</a:t>
            </a:r>
          </a:p>
          <a:p>
            <a:endParaRPr lang="nl-NL" dirty="0"/>
          </a:p>
          <a:p>
            <a:pPr marL="0" indent="0">
              <a:buNone/>
            </a:pPr>
            <a:r>
              <a:rPr lang="nl-NL" dirty="0"/>
              <a:t>Nadelen:</a:t>
            </a:r>
          </a:p>
          <a:p>
            <a:r>
              <a:rPr lang="nl-NL" dirty="0"/>
              <a:t>Acquisitie is zeer belangrijk</a:t>
            </a:r>
          </a:p>
          <a:p>
            <a:r>
              <a:rPr lang="nl-NL" dirty="0"/>
              <a:t>Onbekend werk, onbekende markt</a:t>
            </a:r>
          </a:p>
          <a:p>
            <a:r>
              <a:rPr lang="nl-NL" dirty="0"/>
              <a:t>Zeer hoge investeringen</a:t>
            </a:r>
          </a:p>
          <a:p>
            <a:r>
              <a:rPr lang="nl-NL" dirty="0"/>
              <a:t>Groot werkgebied, veel reistijd</a:t>
            </a:r>
          </a:p>
        </p:txBody>
      </p:sp>
    </p:spTree>
    <p:extLst>
      <p:ext uri="{BB962C8B-B14F-4D97-AF65-F5344CB8AC3E}">
        <p14:creationId xmlns:p14="http://schemas.microsoft.com/office/powerpoint/2010/main" val="268672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DDA58-E572-4D6D-B124-63028EA9CF4A}"/>
              </a:ext>
            </a:extLst>
          </p:cNvPr>
          <p:cNvSpPr>
            <a:spLocks noGrp="1"/>
          </p:cNvSpPr>
          <p:nvPr>
            <p:ph type="title"/>
          </p:nvPr>
        </p:nvSpPr>
        <p:spPr/>
        <p:txBody>
          <a:bodyPr/>
          <a:lstStyle/>
          <a:p>
            <a:pPr algn="ctr"/>
            <a:r>
              <a:rPr lang="nl-NL" dirty="0"/>
              <a:t>recycling</a:t>
            </a:r>
          </a:p>
        </p:txBody>
      </p:sp>
      <p:pic>
        <p:nvPicPr>
          <p:cNvPr id="4" name="Tijdelijke aanduiding voor inhoud 3">
            <a:extLst>
              <a:ext uri="{FF2B5EF4-FFF2-40B4-BE49-F238E27FC236}">
                <a16:creationId xmlns:a16="http://schemas.microsoft.com/office/drawing/2014/main" id="{8009AF2B-6083-4165-8E3E-FC71523D7EE4}"/>
              </a:ext>
            </a:extLst>
          </p:cNvPr>
          <p:cNvPicPr>
            <a:picLocks noGrp="1" noChangeAspect="1"/>
          </p:cNvPicPr>
          <p:nvPr>
            <p:ph idx="1"/>
          </p:nvPr>
        </p:nvPicPr>
        <p:blipFill>
          <a:blip r:embed="rId2"/>
          <a:stretch>
            <a:fillRect/>
          </a:stretch>
        </p:blipFill>
        <p:spPr>
          <a:xfrm>
            <a:off x="1034087" y="1136041"/>
            <a:ext cx="3781425" cy="2085975"/>
          </a:xfrm>
          <a:prstGeom prst="rect">
            <a:avLst/>
          </a:prstGeom>
        </p:spPr>
      </p:pic>
      <p:pic>
        <p:nvPicPr>
          <p:cNvPr id="5" name="Afbeelding 4">
            <a:extLst>
              <a:ext uri="{FF2B5EF4-FFF2-40B4-BE49-F238E27FC236}">
                <a16:creationId xmlns:a16="http://schemas.microsoft.com/office/drawing/2014/main" id="{80C61509-1382-4A60-B6CA-3ACA07E6AD32}"/>
              </a:ext>
            </a:extLst>
          </p:cNvPr>
          <p:cNvPicPr>
            <a:picLocks noChangeAspect="1"/>
          </p:cNvPicPr>
          <p:nvPr/>
        </p:nvPicPr>
        <p:blipFill>
          <a:blip r:embed="rId3"/>
          <a:stretch>
            <a:fillRect/>
          </a:stretch>
        </p:blipFill>
        <p:spPr>
          <a:xfrm>
            <a:off x="5364088" y="1625887"/>
            <a:ext cx="3067050" cy="1828800"/>
          </a:xfrm>
          <a:prstGeom prst="rect">
            <a:avLst/>
          </a:prstGeom>
        </p:spPr>
      </p:pic>
      <p:pic>
        <p:nvPicPr>
          <p:cNvPr id="6" name="Afbeelding 5">
            <a:extLst>
              <a:ext uri="{FF2B5EF4-FFF2-40B4-BE49-F238E27FC236}">
                <a16:creationId xmlns:a16="http://schemas.microsoft.com/office/drawing/2014/main" id="{1D6AF84F-9719-476F-831E-554A1C9B1588}"/>
              </a:ext>
            </a:extLst>
          </p:cNvPr>
          <p:cNvPicPr>
            <a:picLocks noChangeAspect="1"/>
          </p:cNvPicPr>
          <p:nvPr/>
        </p:nvPicPr>
        <p:blipFill>
          <a:blip r:embed="rId4"/>
          <a:stretch>
            <a:fillRect/>
          </a:stretch>
        </p:blipFill>
        <p:spPr>
          <a:xfrm>
            <a:off x="3491880" y="3933056"/>
            <a:ext cx="3057525" cy="2124075"/>
          </a:xfrm>
          <a:prstGeom prst="rect">
            <a:avLst/>
          </a:prstGeom>
        </p:spPr>
      </p:pic>
    </p:spTree>
    <p:extLst>
      <p:ext uri="{BB962C8B-B14F-4D97-AF65-F5344CB8AC3E}">
        <p14:creationId xmlns:p14="http://schemas.microsoft.com/office/powerpoint/2010/main" val="138890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natuurwerkzaamheden</a:t>
            </a:r>
          </a:p>
        </p:txBody>
      </p:sp>
      <p:sp>
        <p:nvSpPr>
          <p:cNvPr id="4" name="Tijdelijke aanduiding voor inhoud 3">
            <a:extLst>
              <a:ext uri="{FF2B5EF4-FFF2-40B4-BE49-F238E27FC236}">
                <a16:creationId xmlns:a16="http://schemas.microsoft.com/office/drawing/2014/main" id="{525695F6-51CD-4B7E-A683-B58BBDCEAE5F}"/>
              </a:ext>
            </a:extLst>
          </p:cNvPr>
          <p:cNvSpPr>
            <a:spLocks noGrp="1"/>
          </p:cNvSpPr>
          <p:nvPr>
            <p:ph idx="1"/>
          </p:nvPr>
        </p:nvSpPr>
        <p:spPr/>
        <p:txBody>
          <a:bodyPr>
            <a:normAutofit lnSpcReduction="10000"/>
          </a:bodyPr>
          <a:lstStyle/>
          <a:p>
            <a:pPr marL="0" indent="0">
              <a:buNone/>
            </a:pPr>
            <a:r>
              <a:rPr lang="nl-NL" dirty="0"/>
              <a:t>Voordelen:</a:t>
            </a:r>
          </a:p>
          <a:p>
            <a:r>
              <a:rPr lang="nl-NL" dirty="0"/>
              <a:t>Relatief weinig concurrentie</a:t>
            </a:r>
          </a:p>
          <a:p>
            <a:r>
              <a:rPr lang="nl-NL" dirty="0"/>
              <a:t>Maatschappelijk verantwoord bezig</a:t>
            </a:r>
          </a:p>
          <a:p>
            <a:r>
              <a:rPr lang="nl-NL" dirty="0"/>
              <a:t>Jaar rond werkzaamheden</a:t>
            </a:r>
          </a:p>
          <a:p>
            <a:endParaRPr lang="nl-NL" dirty="0"/>
          </a:p>
          <a:p>
            <a:pPr marL="0" indent="0">
              <a:buNone/>
            </a:pPr>
            <a:r>
              <a:rPr lang="nl-NL" dirty="0"/>
              <a:t>Nadelen:</a:t>
            </a:r>
          </a:p>
          <a:p>
            <a:r>
              <a:rPr lang="nl-NL" dirty="0"/>
              <a:t>Acquisitie is zeer belangrijk</a:t>
            </a:r>
          </a:p>
          <a:p>
            <a:r>
              <a:rPr lang="nl-NL" dirty="0"/>
              <a:t>Onbekend werk, onbekende markt</a:t>
            </a:r>
          </a:p>
          <a:p>
            <a:r>
              <a:rPr lang="nl-NL" dirty="0"/>
              <a:t>Vaak aangepast machines</a:t>
            </a:r>
          </a:p>
          <a:p>
            <a:r>
              <a:rPr lang="nl-NL" dirty="0"/>
              <a:t>Personeel moet anders denken</a:t>
            </a:r>
          </a:p>
        </p:txBody>
      </p:sp>
    </p:spTree>
    <p:extLst>
      <p:ext uri="{BB962C8B-B14F-4D97-AF65-F5344CB8AC3E}">
        <p14:creationId xmlns:p14="http://schemas.microsoft.com/office/powerpoint/2010/main" val="256016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natuurwerken</a:t>
            </a:r>
          </a:p>
        </p:txBody>
      </p:sp>
      <p:pic>
        <p:nvPicPr>
          <p:cNvPr id="4" name="Tijdelijke aanduiding voor inhoud 3">
            <a:extLst>
              <a:ext uri="{FF2B5EF4-FFF2-40B4-BE49-F238E27FC236}">
                <a16:creationId xmlns:a16="http://schemas.microsoft.com/office/drawing/2014/main" id="{C0D8CD34-5152-4018-B0A8-C84734A95092}"/>
              </a:ext>
            </a:extLst>
          </p:cNvPr>
          <p:cNvPicPr>
            <a:picLocks noGrp="1" noChangeAspect="1"/>
          </p:cNvPicPr>
          <p:nvPr>
            <p:ph idx="1"/>
          </p:nvPr>
        </p:nvPicPr>
        <p:blipFill>
          <a:blip r:embed="rId2"/>
          <a:stretch>
            <a:fillRect/>
          </a:stretch>
        </p:blipFill>
        <p:spPr>
          <a:xfrm>
            <a:off x="755576" y="974965"/>
            <a:ext cx="3105150" cy="2066925"/>
          </a:xfrm>
          <a:prstGeom prst="rect">
            <a:avLst/>
          </a:prstGeom>
        </p:spPr>
      </p:pic>
      <p:pic>
        <p:nvPicPr>
          <p:cNvPr id="5" name="Afbeelding 4">
            <a:extLst>
              <a:ext uri="{FF2B5EF4-FFF2-40B4-BE49-F238E27FC236}">
                <a16:creationId xmlns:a16="http://schemas.microsoft.com/office/drawing/2014/main" id="{DCC85DA2-D89B-4AA2-899B-B4DC9C335ACB}"/>
              </a:ext>
            </a:extLst>
          </p:cNvPr>
          <p:cNvPicPr>
            <a:picLocks noChangeAspect="1"/>
          </p:cNvPicPr>
          <p:nvPr/>
        </p:nvPicPr>
        <p:blipFill>
          <a:blip r:embed="rId3"/>
          <a:stretch>
            <a:fillRect/>
          </a:stretch>
        </p:blipFill>
        <p:spPr>
          <a:xfrm>
            <a:off x="5004048" y="3429000"/>
            <a:ext cx="3276600" cy="2228850"/>
          </a:xfrm>
          <a:prstGeom prst="rect">
            <a:avLst/>
          </a:prstGeom>
        </p:spPr>
      </p:pic>
      <p:pic>
        <p:nvPicPr>
          <p:cNvPr id="6" name="Afbeelding 5">
            <a:extLst>
              <a:ext uri="{FF2B5EF4-FFF2-40B4-BE49-F238E27FC236}">
                <a16:creationId xmlns:a16="http://schemas.microsoft.com/office/drawing/2014/main" id="{B13D8808-DC54-405A-91BC-6536124A19A0}"/>
              </a:ext>
            </a:extLst>
          </p:cNvPr>
          <p:cNvPicPr>
            <a:picLocks noChangeAspect="1"/>
          </p:cNvPicPr>
          <p:nvPr/>
        </p:nvPicPr>
        <p:blipFill>
          <a:blip r:embed="rId4"/>
          <a:stretch>
            <a:fillRect/>
          </a:stretch>
        </p:blipFill>
        <p:spPr>
          <a:xfrm>
            <a:off x="1403648" y="3573016"/>
            <a:ext cx="3095625" cy="1504950"/>
          </a:xfrm>
          <a:prstGeom prst="rect">
            <a:avLst/>
          </a:prstGeom>
        </p:spPr>
      </p:pic>
      <p:pic>
        <p:nvPicPr>
          <p:cNvPr id="7" name="Afbeelding 6">
            <a:extLst>
              <a:ext uri="{FF2B5EF4-FFF2-40B4-BE49-F238E27FC236}">
                <a16:creationId xmlns:a16="http://schemas.microsoft.com/office/drawing/2014/main" id="{729946B7-E9F9-4CD3-9F05-952E9F5235AF}"/>
              </a:ext>
            </a:extLst>
          </p:cNvPr>
          <p:cNvPicPr>
            <a:picLocks noChangeAspect="1"/>
          </p:cNvPicPr>
          <p:nvPr/>
        </p:nvPicPr>
        <p:blipFill>
          <a:blip r:embed="rId5"/>
          <a:stretch>
            <a:fillRect/>
          </a:stretch>
        </p:blipFill>
        <p:spPr>
          <a:xfrm>
            <a:off x="4683322" y="1324116"/>
            <a:ext cx="3086100" cy="1733550"/>
          </a:xfrm>
          <a:prstGeom prst="rect">
            <a:avLst/>
          </a:prstGeom>
        </p:spPr>
      </p:pic>
    </p:spTree>
    <p:extLst>
      <p:ext uri="{BB962C8B-B14F-4D97-AF65-F5344CB8AC3E}">
        <p14:creationId xmlns:p14="http://schemas.microsoft.com/office/powerpoint/2010/main" val="277427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vragen vooraf</a:t>
            </a:r>
          </a:p>
        </p:txBody>
      </p:sp>
      <p:sp>
        <p:nvSpPr>
          <p:cNvPr id="4" name="Tijdelijke aanduiding voor inhoud 3">
            <a:extLst>
              <a:ext uri="{FF2B5EF4-FFF2-40B4-BE49-F238E27FC236}">
                <a16:creationId xmlns:a16="http://schemas.microsoft.com/office/drawing/2014/main" id="{9E3D7B62-169E-4D05-A646-E5B1CEC72AF2}"/>
              </a:ext>
            </a:extLst>
          </p:cNvPr>
          <p:cNvSpPr>
            <a:spLocks noGrp="1"/>
          </p:cNvSpPr>
          <p:nvPr>
            <p:ph idx="1"/>
          </p:nvPr>
        </p:nvSpPr>
        <p:spPr/>
        <p:txBody>
          <a:bodyPr/>
          <a:lstStyle/>
          <a:p>
            <a:r>
              <a:rPr lang="nl-NL" dirty="0"/>
              <a:t>Is het nodig voor mijn bedrijf</a:t>
            </a:r>
          </a:p>
          <a:p>
            <a:r>
              <a:rPr lang="nl-NL" dirty="0"/>
              <a:t>Wil ik dit en kan ik dit</a:t>
            </a:r>
          </a:p>
          <a:p>
            <a:r>
              <a:rPr lang="nl-NL" dirty="0"/>
              <a:t>Hoe denkt mijn personeel hierover</a:t>
            </a:r>
          </a:p>
          <a:p>
            <a:r>
              <a:rPr lang="nl-NL" dirty="0"/>
              <a:t>Wat zijn mijn kansen</a:t>
            </a:r>
          </a:p>
          <a:p>
            <a:r>
              <a:rPr lang="nl-NL" dirty="0"/>
              <a:t>Is het financieel mogelijk</a:t>
            </a:r>
          </a:p>
          <a:p>
            <a:r>
              <a:rPr lang="nl-NL" dirty="0"/>
              <a:t>Wat heeft het voor impact op de complete bedrijfsvoering</a:t>
            </a:r>
          </a:p>
          <a:p>
            <a:endParaRPr lang="nl-NL" dirty="0"/>
          </a:p>
        </p:txBody>
      </p:sp>
    </p:spTree>
    <p:extLst>
      <p:ext uri="{BB962C8B-B14F-4D97-AF65-F5344CB8AC3E}">
        <p14:creationId xmlns:p14="http://schemas.microsoft.com/office/powerpoint/2010/main" val="312354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a:xfrm>
            <a:off x="1259632" y="1052736"/>
            <a:ext cx="6635080" cy="3456384"/>
          </a:xfrm>
        </p:spPr>
        <p:txBody>
          <a:bodyPr>
            <a:noAutofit/>
          </a:bodyPr>
          <a:lstStyle/>
          <a:p>
            <a:endParaRPr lang="nl-NL" sz="3200" dirty="0"/>
          </a:p>
          <a:p>
            <a:endParaRPr lang="nl-NL" sz="3200" dirty="0"/>
          </a:p>
          <a:p>
            <a:pPr marL="0" indent="0" algn="ctr">
              <a:buNone/>
            </a:pPr>
            <a:r>
              <a:rPr lang="nl-NL" sz="3200" dirty="0"/>
              <a:t>Tijd voor de opdracht !!</a:t>
            </a:r>
          </a:p>
        </p:txBody>
      </p:sp>
    </p:spTree>
    <p:extLst>
      <p:ext uri="{BB962C8B-B14F-4D97-AF65-F5344CB8AC3E}">
        <p14:creationId xmlns:p14="http://schemas.microsoft.com/office/powerpoint/2010/main" val="600275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56D6937-372D-4B85-A251-F8561FCB0C80}"/>
              </a:ext>
            </a:extLst>
          </p:cNvPr>
          <p:cNvSpPr>
            <a:spLocks noGrp="1"/>
          </p:cNvSpPr>
          <p:nvPr>
            <p:ph type="title"/>
          </p:nvPr>
        </p:nvSpPr>
        <p:spPr/>
        <p:txBody>
          <a:bodyPr/>
          <a:lstStyle/>
          <a:p>
            <a:pPr algn="ctr"/>
            <a:r>
              <a:rPr lang="nl-NL" dirty="0"/>
              <a:t>Waarom kiest een loonbedrijf voor cultuurtechniek ?</a:t>
            </a:r>
          </a:p>
        </p:txBody>
      </p:sp>
      <p:sp>
        <p:nvSpPr>
          <p:cNvPr id="3" name="Tijdelijke aanduiding voor inhoud 2"/>
          <p:cNvSpPr>
            <a:spLocks noGrp="1"/>
          </p:cNvSpPr>
          <p:nvPr>
            <p:ph idx="1"/>
          </p:nvPr>
        </p:nvSpPr>
        <p:spPr/>
        <p:txBody>
          <a:bodyPr/>
          <a:lstStyle/>
          <a:p>
            <a:pPr marL="0" indent="0">
              <a:buNone/>
            </a:pPr>
            <a:endParaRPr lang="nl-NL" dirty="0"/>
          </a:p>
          <a:p>
            <a:r>
              <a:rPr lang="nl-NL" dirty="0"/>
              <a:t>Vraag vanuit klanten</a:t>
            </a:r>
          </a:p>
          <a:p>
            <a:r>
              <a:rPr lang="nl-NL" dirty="0"/>
              <a:t>Arbeidsfilm rond krijgen</a:t>
            </a:r>
          </a:p>
          <a:p>
            <a:r>
              <a:rPr lang="nl-NL" dirty="0"/>
              <a:t>Teveel concurrentie in huidig werk</a:t>
            </a:r>
          </a:p>
          <a:p>
            <a:r>
              <a:rPr lang="nl-NL" dirty="0"/>
              <a:t>Opkomende bebouwing</a:t>
            </a:r>
          </a:p>
          <a:p>
            <a:r>
              <a:rPr lang="nl-NL" dirty="0"/>
              <a:t>Uitbreiding natuur</a:t>
            </a:r>
          </a:p>
        </p:txBody>
      </p:sp>
    </p:spTree>
    <p:extLst>
      <p:ext uri="{BB962C8B-B14F-4D97-AF65-F5344CB8AC3E}">
        <p14:creationId xmlns:p14="http://schemas.microsoft.com/office/powerpoint/2010/main" val="23312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Waaruit kan je kiezen ?</a:t>
            </a:r>
          </a:p>
        </p:txBody>
      </p:sp>
      <p:sp>
        <p:nvSpPr>
          <p:cNvPr id="3" name="Tijdelijke aanduiding voor inhoud 2"/>
          <p:cNvSpPr>
            <a:spLocks noGrp="1"/>
          </p:cNvSpPr>
          <p:nvPr>
            <p:ph idx="1"/>
          </p:nvPr>
        </p:nvSpPr>
        <p:spPr/>
        <p:txBody>
          <a:bodyPr/>
          <a:lstStyle/>
          <a:p>
            <a:r>
              <a:rPr lang="nl-NL" dirty="0"/>
              <a:t>Grond en sloopwerk</a:t>
            </a:r>
          </a:p>
          <a:p>
            <a:endParaRPr lang="nl-NL" dirty="0"/>
          </a:p>
          <a:p>
            <a:r>
              <a:rPr lang="nl-NL" dirty="0"/>
              <a:t>Werken bij gemeenten</a:t>
            </a:r>
          </a:p>
          <a:p>
            <a:endParaRPr lang="nl-NL" dirty="0"/>
          </a:p>
          <a:p>
            <a:r>
              <a:rPr lang="nl-NL" dirty="0"/>
              <a:t>Werken in openbaar groen</a:t>
            </a:r>
          </a:p>
          <a:p>
            <a:endParaRPr lang="nl-NL" dirty="0"/>
          </a:p>
          <a:p>
            <a:r>
              <a:rPr lang="nl-NL" dirty="0"/>
              <a:t>( groen )recycling</a:t>
            </a:r>
          </a:p>
          <a:p>
            <a:endParaRPr lang="nl-NL" dirty="0"/>
          </a:p>
          <a:p>
            <a:r>
              <a:rPr lang="nl-NL" dirty="0"/>
              <a:t>natuurwerkzaamheden</a:t>
            </a:r>
          </a:p>
        </p:txBody>
      </p:sp>
    </p:spTree>
    <p:extLst>
      <p:ext uri="{BB962C8B-B14F-4D97-AF65-F5344CB8AC3E}">
        <p14:creationId xmlns:p14="http://schemas.microsoft.com/office/powerpoint/2010/main" val="10419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Grond en sloopwerk</a:t>
            </a:r>
          </a:p>
        </p:txBody>
      </p:sp>
      <p:sp>
        <p:nvSpPr>
          <p:cNvPr id="6" name="Tijdelijke aanduiding voor inhoud 5"/>
          <p:cNvSpPr>
            <a:spLocks noGrp="1"/>
          </p:cNvSpPr>
          <p:nvPr>
            <p:ph idx="1"/>
          </p:nvPr>
        </p:nvSpPr>
        <p:spPr/>
        <p:txBody>
          <a:bodyPr>
            <a:normAutofit lnSpcReduction="10000"/>
          </a:bodyPr>
          <a:lstStyle/>
          <a:p>
            <a:pPr marL="0" indent="0">
              <a:buNone/>
            </a:pPr>
            <a:r>
              <a:rPr lang="nl-NL" dirty="0"/>
              <a:t>Voordelen:</a:t>
            </a:r>
          </a:p>
          <a:p>
            <a:r>
              <a:rPr lang="nl-NL" dirty="0"/>
              <a:t>Deel van machines is al voor handen</a:t>
            </a:r>
          </a:p>
          <a:p>
            <a:r>
              <a:rPr lang="nl-NL" dirty="0"/>
              <a:t>Werk ligt in de buurt</a:t>
            </a:r>
          </a:p>
          <a:p>
            <a:r>
              <a:rPr lang="nl-NL" dirty="0"/>
              <a:t>Goed in te passen in rustige tijden</a:t>
            </a:r>
          </a:p>
          <a:p>
            <a:endParaRPr lang="nl-NL" dirty="0"/>
          </a:p>
          <a:p>
            <a:pPr marL="0" indent="0">
              <a:buNone/>
            </a:pPr>
            <a:r>
              <a:rPr lang="nl-NL" dirty="0"/>
              <a:t>Nadelen:</a:t>
            </a:r>
          </a:p>
          <a:p>
            <a:r>
              <a:rPr lang="nl-NL" dirty="0"/>
              <a:t>Veel concurrentie</a:t>
            </a:r>
          </a:p>
          <a:p>
            <a:r>
              <a:rPr lang="nl-NL" dirty="0"/>
              <a:t>Naamsbekendheid</a:t>
            </a:r>
          </a:p>
          <a:p>
            <a:r>
              <a:rPr lang="nl-NL" dirty="0"/>
              <a:t>Specialisatie ? ( asbest )</a:t>
            </a:r>
          </a:p>
          <a:p>
            <a:r>
              <a:rPr lang="nl-NL" dirty="0"/>
              <a:t>Past moeilijk in het najaar</a:t>
            </a:r>
          </a:p>
          <a:p>
            <a:pPr marL="0" indent="0">
              <a:buNone/>
            </a:pPr>
            <a:endParaRPr lang="nl-NL" dirty="0"/>
          </a:p>
          <a:p>
            <a:endParaRPr lang="nl-NL" dirty="0"/>
          </a:p>
        </p:txBody>
      </p:sp>
    </p:spTree>
    <p:extLst>
      <p:ext uri="{BB962C8B-B14F-4D97-AF65-F5344CB8AC3E}">
        <p14:creationId xmlns:p14="http://schemas.microsoft.com/office/powerpoint/2010/main" val="333397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56A5F-6EBC-4F3A-9A4D-2975ACE0BD6F}"/>
              </a:ext>
            </a:extLst>
          </p:cNvPr>
          <p:cNvSpPr>
            <a:spLocks noGrp="1"/>
          </p:cNvSpPr>
          <p:nvPr>
            <p:ph type="title"/>
          </p:nvPr>
        </p:nvSpPr>
        <p:spPr/>
        <p:txBody>
          <a:bodyPr/>
          <a:lstStyle/>
          <a:p>
            <a:pPr algn="ctr"/>
            <a:r>
              <a:rPr lang="nl-NL" dirty="0"/>
              <a:t> Grond en sloopwerk</a:t>
            </a:r>
          </a:p>
        </p:txBody>
      </p:sp>
      <p:pic>
        <p:nvPicPr>
          <p:cNvPr id="4" name="Tijdelijke aanduiding voor inhoud 3">
            <a:extLst>
              <a:ext uri="{FF2B5EF4-FFF2-40B4-BE49-F238E27FC236}">
                <a16:creationId xmlns:a16="http://schemas.microsoft.com/office/drawing/2014/main" id="{4A849629-3B50-4A4E-AD8E-649CF4251277}"/>
              </a:ext>
            </a:extLst>
          </p:cNvPr>
          <p:cNvPicPr>
            <a:picLocks noGrp="1" noChangeAspect="1"/>
          </p:cNvPicPr>
          <p:nvPr>
            <p:ph idx="1"/>
          </p:nvPr>
        </p:nvPicPr>
        <p:blipFill>
          <a:blip r:embed="rId2"/>
          <a:stretch>
            <a:fillRect/>
          </a:stretch>
        </p:blipFill>
        <p:spPr>
          <a:xfrm>
            <a:off x="2643036" y="1140354"/>
            <a:ext cx="2238375" cy="1581150"/>
          </a:xfrm>
          <a:prstGeom prst="rect">
            <a:avLst/>
          </a:prstGeom>
        </p:spPr>
      </p:pic>
      <p:pic>
        <p:nvPicPr>
          <p:cNvPr id="5" name="Afbeelding 4">
            <a:extLst>
              <a:ext uri="{FF2B5EF4-FFF2-40B4-BE49-F238E27FC236}">
                <a16:creationId xmlns:a16="http://schemas.microsoft.com/office/drawing/2014/main" id="{1E350E80-2EF6-4569-8B0B-F0C9806B54DD}"/>
              </a:ext>
            </a:extLst>
          </p:cNvPr>
          <p:cNvPicPr>
            <a:picLocks noChangeAspect="1"/>
          </p:cNvPicPr>
          <p:nvPr/>
        </p:nvPicPr>
        <p:blipFill>
          <a:blip r:embed="rId3"/>
          <a:stretch>
            <a:fillRect/>
          </a:stretch>
        </p:blipFill>
        <p:spPr>
          <a:xfrm>
            <a:off x="1547663" y="2881130"/>
            <a:ext cx="2628897" cy="1869619"/>
          </a:xfrm>
          <a:prstGeom prst="rect">
            <a:avLst/>
          </a:prstGeom>
        </p:spPr>
      </p:pic>
      <p:pic>
        <p:nvPicPr>
          <p:cNvPr id="6" name="Afbeelding 5">
            <a:extLst>
              <a:ext uri="{FF2B5EF4-FFF2-40B4-BE49-F238E27FC236}">
                <a16:creationId xmlns:a16="http://schemas.microsoft.com/office/drawing/2014/main" id="{265E5243-3D69-4269-834C-44074B26E1CA}"/>
              </a:ext>
            </a:extLst>
          </p:cNvPr>
          <p:cNvPicPr>
            <a:picLocks noChangeAspect="1"/>
          </p:cNvPicPr>
          <p:nvPr/>
        </p:nvPicPr>
        <p:blipFill>
          <a:blip r:embed="rId4"/>
          <a:stretch>
            <a:fillRect/>
          </a:stretch>
        </p:blipFill>
        <p:spPr>
          <a:xfrm>
            <a:off x="2267744" y="4784251"/>
            <a:ext cx="2819400" cy="1866900"/>
          </a:xfrm>
          <a:prstGeom prst="rect">
            <a:avLst/>
          </a:prstGeom>
        </p:spPr>
      </p:pic>
      <p:pic>
        <p:nvPicPr>
          <p:cNvPr id="7" name="Afbeelding 6">
            <a:extLst>
              <a:ext uri="{FF2B5EF4-FFF2-40B4-BE49-F238E27FC236}">
                <a16:creationId xmlns:a16="http://schemas.microsoft.com/office/drawing/2014/main" id="{D181BEC5-40EA-49AD-81EF-D22D02E91692}"/>
              </a:ext>
            </a:extLst>
          </p:cNvPr>
          <p:cNvPicPr>
            <a:picLocks noChangeAspect="1"/>
          </p:cNvPicPr>
          <p:nvPr/>
        </p:nvPicPr>
        <p:blipFill>
          <a:blip r:embed="rId5"/>
          <a:stretch>
            <a:fillRect/>
          </a:stretch>
        </p:blipFill>
        <p:spPr>
          <a:xfrm>
            <a:off x="5272579" y="1556792"/>
            <a:ext cx="3219450" cy="2190750"/>
          </a:xfrm>
          <a:prstGeom prst="rect">
            <a:avLst/>
          </a:prstGeom>
        </p:spPr>
      </p:pic>
      <p:pic>
        <p:nvPicPr>
          <p:cNvPr id="8" name="Afbeelding 7">
            <a:extLst>
              <a:ext uri="{FF2B5EF4-FFF2-40B4-BE49-F238E27FC236}">
                <a16:creationId xmlns:a16="http://schemas.microsoft.com/office/drawing/2014/main" id="{437F8C8D-E2F4-4D43-93BD-D547EC7476D2}"/>
              </a:ext>
            </a:extLst>
          </p:cNvPr>
          <p:cNvPicPr>
            <a:picLocks noChangeAspect="1"/>
          </p:cNvPicPr>
          <p:nvPr/>
        </p:nvPicPr>
        <p:blipFill>
          <a:blip r:embed="rId6"/>
          <a:stretch>
            <a:fillRect/>
          </a:stretch>
        </p:blipFill>
        <p:spPr>
          <a:xfrm>
            <a:off x="5143991" y="4258220"/>
            <a:ext cx="3476625" cy="2085975"/>
          </a:xfrm>
          <a:prstGeom prst="rect">
            <a:avLst/>
          </a:prstGeom>
        </p:spPr>
      </p:pic>
    </p:spTree>
    <p:extLst>
      <p:ext uri="{BB962C8B-B14F-4D97-AF65-F5344CB8AC3E}">
        <p14:creationId xmlns:p14="http://schemas.microsoft.com/office/powerpoint/2010/main" val="698168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Werken bij gemeenten</a:t>
            </a:r>
          </a:p>
        </p:txBody>
      </p:sp>
      <p:sp>
        <p:nvSpPr>
          <p:cNvPr id="3" name="Tijdelijke aanduiding voor inhoud 2"/>
          <p:cNvSpPr>
            <a:spLocks noGrp="1"/>
          </p:cNvSpPr>
          <p:nvPr>
            <p:ph idx="1"/>
          </p:nvPr>
        </p:nvSpPr>
        <p:spPr/>
        <p:txBody>
          <a:bodyPr/>
          <a:lstStyle/>
          <a:p>
            <a:pPr marL="0" indent="0">
              <a:buNone/>
            </a:pPr>
            <a:r>
              <a:rPr lang="nl-NL" dirty="0"/>
              <a:t>Voordelen:</a:t>
            </a:r>
          </a:p>
          <a:p>
            <a:r>
              <a:rPr lang="nl-NL" dirty="0"/>
              <a:t>Vast werk, vaak op vaste tijden</a:t>
            </a:r>
          </a:p>
          <a:p>
            <a:r>
              <a:rPr lang="nl-NL" dirty="0"/>
              <a:t>Werk dicht bij huis</a:t>
            </a:r>
          </a:p>
          <a:p>
            <a:r>
              <a:rPr lang="nl-NL" dirty="0"/>
              <a:t>Machines gedeeltelijk voor handen</a:t>
            </a:r>
          </a:p>
          <a:p>
            <a:pPr marL="0" indent="0">
              <a:buNone/>
            </a:pPr>
            <a:endParaRPr lang="nl-NL" dirty="0"/>
          </a:p>
          <a:p>
            <a:pPr marL="0" indent="0">
              <a:buNone/>
            </a:pPr>
            <a:r>
              <a:rPr lang="nl-NL" dirty="0"/>
              <a:t>Nadelen:</a:t>
            </a:r>
          </a:p>
          <a:p>
            <a:r>
              <a:rPr lang="nl-NL" dirty="0"/>
              <a:t>Acquisitie is zeer belangrijk</a:t>
            </a:r>
          </a:p>
          <a:p>
            <a:r>
              <a:rPr lang="nl-NL" dirty="0"/>
              <a:t>Geringe extra investeringen</a:t>
            </a:r>
          </a:p>
          <a:p>
            <a:r>
              <a:rPr lang="nl-NL" dirty="0"/>
              <a:t>Vaak inschrijvingen</a:t>
            </a:r>
          </a:p>
          <a:p>
            <a:endParaRPr lang="nl-NL" dirty="0"/>
          </a:p>
        </p:txBody>
      </p:sp>
    </p:spTree>
    <p:extLst>
      <p:ext uri="{BB962C8B-B14F-4D97-AF65-F5344CB8AC3E}">
        <p14:creationId xmlns:p14="http://schemas.microsoft.com/office/powerpoint/2010/main" val="336424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09AB3C-2E0C-4CEC-BB39-726E2BCF4A95}"/>
              </a:ext>
            </a:extLst>
          </p:cNvPr>
          <p:cNvSpPr>
            <a:spLocks noGrp="1"/>
          </p:cNvSpPr>
          <p:nvPr>
            <p:ph type="title"/>
          </p:nvPr>
        </p:nvSpPr>
        <p:spPr/>
        <p:txBody>
          <a:bodyPr/>
          <a:lstStyle/>
          <a:p>
            <a:pPr algn="ctr"/>
            <a:r>
              <a:rPr lang="nl-NL" dirty="0"/>
              <a:t>Werken bij gemeenten</a:t>
            </a:r>
          </a:p>
        </p:txBody>
      </p:sp>
      <p:pic>
        <p:nvPicPr>
          <p:cNvPr id="4" name="Tijdelijke aanduiding voor inhoud 3">
            <a:extLst>
              <a:ext uri="{FF2B5EF4-FFF2-40B4-BE49-F238E27FC236}">
                <a16:creationId xmlns:a16="http://schemas.microsoft.com/office/drawing/2014/main" id="{36935532-B829-4116-90BA-BEBFE5325B6D}"/>
              </a:ext>
            </a:extLst>
          </p:cNvPr>
          <p:cNvPicPr>
            <a:picLocks noGrp="1" noChangeAspect="1"/>
          </p:cNvPicPr>
          <p:nvPr>
            <p:ph idx="1"/>
          </p:nvPr>
        </p:nvPicPr>
        <p:blipFill>
          <a:blip r:embed="rId2"/>
          <a:stretch>
            <a:fillRect/>
          </a:stretch>
        </p:blipFill>
        <p:spPr>
          <a:xfrm>
            <a:off x="827584" y="1089769"/>
            <a:ext cx="2724150" cy="1714500"/>
          </a:xfrm>
          <a:prstGeom prst="rect">
            <a:avLst/>
          </a:prstGeom>
        </p:spPr>
      </p:pic>
      <p:pic>
        <p:nvPicPr>
          <p:cNvPr id="5" name="Afbeelding 4">
            <a:extLst>
              <a:ext uri="{FF2B5EF4-FFF2-40B4-BE49-F238E27FC236}">
                <a16:creationId xmlns:a16="http://schemas.microsoft.com/office/drawing/2014/main" id="{648367A5-3B8E-4755-A2DA-9DB5B4724134}"/>
              </a:ext>
            </a:extLst>
          </p:cNvPr>
          <p:cNvPicPr>
            <a:picLocks noChangeAspect="1"/>
          </p:cNvPicPr>
          <p:nvPr/>
        </p:nvPicPr>
        <p:blipFill>
          <a:blip r:embed="rId3"/>
          <a:stretch>
            <a:fillRect/>
          </a:stretch>
        </p:blipFill>
        <p:spPr>
          <a:xfrm>
            <a:off x="5724128" y="1007724"/>
            <a:ext cx="2724150" cy="1805354"/>
          </a:xfrm>
          <a:prstGeom prst="rect">
            <a:avLst/>
          </a:prstGeom>
        </p:spPr>
      </p:pic>
      <p:pic>
        <p:nvPicPr>
          <p:cNvPr id="6" name="Afbeelding 5">
            <a:extLst>
              <a:ext uri="{FF2B5EF4-FFF2-40B4-BE49-F238E27FC236}">
                <a16:creationId xmlns:a16="http://schemas.microsoft.com/office/drawing/2014/main" id="{99900143-0A29-4B61-A5D0-5BCFA1275CAC}"/>
              </a:ext>
            </a:extLst>
          </p:cNvPr>
          <p:cNvPicPr>
            <a:picLocks noChangeAspect="1"/>
          </p:cNvPicPr>
          <p:nvPr/>
        </p:nvPicPr>
        <p:blipFill>
          <a:blip r:embed="rId4"/>
          <a:stretch>
            <a:fillRect/>
          </a:stretch>
        </p:blipFill>
        <p:spPr>
          <a:xfrm>
            <a:off x="3342878" y="2803692"/>
            <a:ext cx="2381250" cy="1895475"/>
          </a:xfrm>
          <a:prstGeom prst="rect">
            <a:avLst/>
          </a:prstGeom>
        </p:spPr>
      </p:pic>
      <p:pic>
        <p:nvPicPr>
          <p:cNvPr id="7" name="Afbeelding 6">
            <a:extLst>
              <a:ext uri="{FF2B5EF4-FFF2-40B4-BE49-F238E27FC236}">
                <a16:creationId xmlns:a16="http://schemas.microsoft.com/office/drawing/2014/main" id="{A34487A6-3E77-4438-8098-8F52217FA0F3}"/>
              </a:ext>
            </a:extLst>
          </p:cNvPr>
          <p:cNvPicPr>
            <a:picLocks noChangeAspect="1"/>
          </p:cNvPicPr>
          <p:nvPr/>
        </p:nvPicPr>
        <p:blipFill>
          <a:blip r:embed="rId5"/>
          <a:stretch>
            <a:fillRect/>
          </a:stretch>
        </p:blipFill>
        <p:spPr>
          <a:xfrm>
            <a:off x="749459" y="4699167"/>
            <a:ext cx="3286125" cy="2028825"/>
          </a:xfrm>
          <a:prstGeom prst="rect">
            <a:avLst/>
          </a:prstGeom>
        </p:spPr>
      </p:pic>
      <p:pic>
        <p:nvPicPr>
          <p:cNvPr id="8" name="Afbeelding 7">
            <a:extLst>
              <a:ext uri="{FF2B5EF4-FFF2-40B4-BE49-F238E27FC236}">
                <a16:creationId xmlns:a16="http://schemas.microsoft.com/office/drawing/2014/main" id="{FB4D8629-4000-49EB-8F80-B821882EDA70}"/>
              </a:ext>
            </a:extLst>
          </p:cNvPr>
          <p:cNvPicPr>
            <a:picLocks noChangeAspect="1"/>
          </p:cNvPicPr>
          <p:nvPr/>
        </p:nvPicPr>
        <p:blipFill>
          <a:blip r:embed="rId6"/>
          <a:stretch>
            <a:fillRect/>
          </a:stretch>
        </p:blipFill>
        <p:spPr>
          <a:xfrm>
            <a:off x="4728290" y="4682670"/>
            <a:ext cx="3371850" cy="2181225"/>
          </a:xfrm>
          <a:prstGeom prst="rect">
            <a:avLst/>
          </a:prstGeom>
        </p:spPr>
      </p:pic>
    </p:spTree>
    <p:extLst>
      <p:ext uri="{BB962C8B-B14F-4D97-AF65-F5344CB8AC3E}">
        <p14:creationId xmlns:p14="http://schemas.microsoft.com/office/powerpoint/2010/main" val="21692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Werken in openbaar groen</a:t>
            </a:r>
          </a:p>
        </p:txBody>
      </p:sp>
      <p:sp>
        <p:nvSpPr>
          <p:cNvPr id="3" name="Tijdelijke aanduiding voor inhoud 2"/>
          <p:cNvSpPr>
            <a:spLocks noGrp="1"/>
          </p:cNvSpPr>
          <p:nvPr>
            <p:ph idx="1"/>
          </p:nvPr>
        </p:nvSpPr>
        <p:spPr/>
        <p:txBody>
          <a:bodyPr/>
          <a:lstStyle/>
          <a:p>
            <a:pPr marL="457200" lvl="1" indent="0">
              <a:buNone/>
            </a:pPr>
            <a:r>
              <a:rPr lang="nl-NL" dirty="0"/>
              <a:t>Voordelen:</a:t>
            </a:r>
          </a:p>
          <a:p>
            <a:pPr lvl="1">
              <a:buFont typeface="Arial" panose="020B0604020202020204" pitchFamily="34" charset="0"/>
              <a:buChar char="•"/>
            </a:pPr>
            <a:r>
              <a:rPr lang="nl-NL" dirty="0"/>
              <a:t>Veel werk, door groot werkgebied</a:t>
            </a:r>
          </a:p>
          <a:p>
            <a:pPr lvl="1">
              <a:buFont typeface="Arial" panose="020B0604020202020204" pitchFamily="34" charset="0"/>
              <a:buChar char="•"/>
            </a:pPr>
            <a:r>
              <a:rPr lang="nl-NL" dirty="0"/>
              <a:t>Werk is vaak inpasbaar</a:t>
            </a:r>
          </a:p>
          <a:p>
            <a:pPr lvl="1">
              <a:buFont typeface="Arial" panose="020B0604020202020204" pitchFamily="34" charset="0"/>
              <a:buChar char="•"/>
            </a:pPr>
            <a:r>
              <a:rPr lang="nl-NL" dirty="0"/>
              <a:t>Machines gedeeltelijk beschikbaar</a:t>
            </a:r>
          </a:p>
          <a:p>
            <a:pPr lvl="1">
              <a:buFont typeface="Arial" panose="020B0604020202020204" pitchFamily="34" charset="0"/>
              <a:buChar char="•"/>
            </a:pPr>
            <a:endParaRPr lang="nl-NL" dirty="0"/>
          </a:p>
          <a:p>
            <a:pPr marL="457200" lvl="1" indent="0">
              <a:buNone/>
            </a:pPr>
            <a:r>
              <a:rPr lang="nl-NL" dirty="0"/>
              <a:t>Nadelen:</a:t>
            </a:r>
          </a:p>
          <a:p>
            <a:pPr lvl="1">
              <a:buFont typeface="Arial" panose="020B0604020202020204" pitchFamily="34" charset="0"/>
              <a:buChar char="•"/>
            </a:pPr>
            <a:r>
              <a:rPr lang="nl-NL" dirty="0"/>
              <a:t>Vaak inschrijvingen, dus scherpe prijs</a:t>
            </a:r>
          </a:p>
          <a:p>
            <a:pPr lvl="1">
              <a:buFont typeface="Arial" panose="020B0604020202020204" pitchFamily="34" charset="0"/>
              <a:buChar char="•"/>
            </a:pPr>
            <a:r>
              <a:rPr lang="nl-NL" dirty="0"/>
              <a:t>Onbekend werk, onbekende markt</a:t>
            </a:r>
          </a:p>
          <a:p>
            <a:pPr lvl="1">
              <a:buFont typeface="Arial" panose="020B0604020202020204" pitchFamily="34" charset="0"/>
              <a:buChar char="•"/>
            </a:pPr>
            <a:r>
              <a:rPr lang="nl-NL" dirty="0"/>
              <a:t>Geringe extra investeringen</a:t>
            </a:r>
          </a:p>
          <a:p>
            <a:pPr lvl="1">
              <a:buFont typeface="Arial" panose="020B0604020202020204" pitchFamily="34" charset="0"/>
              <a:buChar char="•"/>
            </a:pPr>
            <a:endParaRPr lang="nl-NL" dirty="0"/>
          </a:p>
        </p:txBody>
      </p:sp>
    </p:spTree>
    <p:extLst>
      <p:ext uri="{BB962C8B-B14F-4D97-AF65-F5344CB8AC3E}">
        <p14:creationId xmlns:p14="http://schemas.microsoft.com/office/powerpoint/2010/main" val="299448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78A47-A06C-40E7-A919-613C940966A6}"/>
              </a:ext>
            </a:extLst>
          </p:cNvPr>
          <p:cNvSpPr>
            <a:spLocks noGrp="1"/>
          </p:cNvSpPr>
          <p:nvPr>
            <p:ph type="title"/>
          </p:nvPr>
        </p:nvSpPr>
        <p:spPr/>
        <p:txBody>
          <a:bodyPr/>
          <a:lstStyle/>
          <a:p>
            <a:pPr algn="ctr"/>
            <a:r>
              <a:rPr lang="nl-NL" dirty="0"/>
              <a:t>Werken in openbaar groen</a:t>
            </a:r>
          </a:p>
        </p:txBody>
      </p:sp>
      <p:pic>
        <p:nvPicPr>
          <p:cNvPr id="4" name="Tijdelijke aanduiding voor inhoud 3">
            <a:extLst>
              <a:ext uri="{FF2B5EF4-FFF2-40B4-BE49-F238E27FC236}">
                <a16:creationId xmlns:a16="http://schemas.microsoft.com/office/drawing/2014/main" id="{FEEA7BD7-9172-45CF-84A0-E57DF40AF61F}"/>
              </a:ext>
            </a:extLst>
          </p:cNvPr>
          <p:cNvPicPr>
            <a:picLocks noGrp="1" noChangeAspect="1"/>
          </p:cNvPicPr>
          <p:nvPr>
            <p:ph idx="1"/>
          </p:nvPr>
        </p:nvPicPr>
        <p:blipFill>
          <a:blip r:embed="rId2"/>
          <a:stretch>
            <a:fillRect/>
          </a:stretch>
        </p:blipFill>
        <p:spPr>
          <a:xfrm>
            <a:off x="811700" y="938462"/>
            <a:ext cx="2543175" cy="2152650"/>
          </a:xfrm>
          <a:prstGeom prst="rect">
            <a:avLst/>
          </a:prstGeom>
        </p:spPr>
      </p:pic>
      <p:pic>
        <p:nvPicPr>
          <p:cNvPr id="5" name="Afbeelding 4">
            <a:extLst>
              <a:ext uri="{FF2B5EF4-FFF2-40B4-BE49-F238E27FC236}">
                <a16:creationId xmlns:a16="http://schemas.microsoft.com/office/drawing/2014/main" id="{D1C38E46-B548-4012-89EF-BAD0BF36E1E3}"/>
              </a:ext>
            </a:extLst>
          </p:cNvPr>
          <p:cNvPicPr>
            <a:picLocks noChangeAspect="1"/>
          </p:cNvPicPr>
          <p:nvPr/>
        </p:nvPicPr>
        <p:blipFill>
          <a:blip r:embed="rId3"/>
          <a:stretch>
            <a:fillRect/>
          </a:stretch>
        </p:blipFill>
        <p:spPr>
          <a:xfrm>
            <a:off x="5220072" y="980728"/>
            <a:ext cx="3086100" cy="1704975"/>
          </a:xfrm>
          <a:prstGeom prst="rect">
            <a:avLst/>
          </a:prstGeom>
        </p:spPr>
      </p:pic>
      <p:pic>
        <p:nvPicPr>
          <p:cNvPr id="6" name="Afbeelding 5">
            <a:extLst>
              <a:ext uri="{FF2B5EF4-FFF2-40B4-BE49-F238E27FC236}">
                <a16:creationId xmlns:a16="http://schemas.microsoft.com/office/drawing/2014/main" id="{CEE4BA11-BEBD-4F6B-953D-EBB30CC32457}"/>
              </a:ext>
            </a:extLst>
          </p:cNvPr>
          <p:cNvPicPr>
            <a:picLocks noChangeAspect="1"/>
          </p:cNvPicPr>
          <p:nvPr/>
        </p:nvPicPr>
        <p:blipFill>
          <a:blip r:embed="rId4"/>
          <a:stretch>
            <a:fillRect/>
          </a:stretch>
        </p:blipFill>
        <p:spPr>
          <a:xfrm>
            <a:off x="1000894" y="4815233"/>
            <a:ext cx="2886075" cy="2124075"/>
          </a:xfrm>
          <a:prstGeom prst="rect">
            <a:avLst/>
          </a:prstGeom>
        </p:spPr>
      </p:pic>
      <p:pic>
        <p:nvPicPr>
          <p:cNvPr id="7" name="Afbeelding 6">
            <a:extLst>
              <a:ext uri="{FF2B5EF4-FFF2-40B4-BE49-F238E27FC236}">
                <a16:creationId xmlns:a16="http://schemas.microsoft.com/office/drawing/2014/main" id="{E493E89C-E5A2-49B7-8B71-FAA9563A187E}"/>
              </a:ext>
            </a:extLst>
          </p:cNvPr>
          <p:cNvPicPr>
            <a:picLocks noChangeAspect="1"/>
          </p:cNvPicPr>
          <p:nvPr/>
        </p:nvPicPr>
        <p:blipFill>
          <a:blip r:embed="rId5"/>
          <a:stretch>
            <a:fillRect/>
          </a:stretch>
        </p:blipFill>
        <p:spPr>
          <a:xfrm>
            <a:off x="5076056" y="4781896"/>
            <a:ext cx="3067050" cy="2190750"/>
          </a:xfrm>
          <a:prstGeom prst="rect">
            <a:avLst/>
          </a:prstGeom>
        </p:spPr>
      </p:pic>
      <p:pic>
        <p:nvPicPr>
          <p:cNvPr id="8" name="Afbeelding 7">
            <a:extLst>
              <a:ext uri="{FF2B5EF4-FFF2-40B4-BE49-F238E27FC236}">
                <a16:creationId xmlns:a16="http://schemas.microsoft.com/office/drawing/2014/main" id="{31FBF25A-03EE-4760-97A0-0716AE3BE108}"/>
              </a:ext>
            </a:extLst>
          </p:cNvPr>
          <p:cNvPicPr>
            <a:picLocks noChangeAspect="1"/>
          </p:cNvPicPr>
          <p:nvPr/>
        </p:nvPicPr>
        <p:blipFill>
          <a:blip r:embed="rId6"/>
          <a:stretch>
            <a:fillRect/>
          </a:stretch>
        </p:blipFill>
        <p:spPr>
          <a:xfrm>
            <a:off x="1514475" y="2644405"/>
            <a:ext cx="3057525" cy="2105025"/>
          </a:xfrm>
          <a:prstGeom prst="rect">
            <a:avLst/>
          </a:prstGeom>
        </p:spPr>
      </p:pic>
      <p:pic>
        <p:nvPicPr>
          <p:cNvPr id="3" name="Afbeelding 2">
            <a:extLst>
              <a:ext uri="{FF2B5EF4-FFF2-40B4-BE49-F238E27FC236}">
                <a16:creationId xmlns:a16="http://schemas.microsoft.com/office/drawing/2014/main" id="{CF9F9C02-D567-44C4-96BA-59B6CC5D7D49}"/>
              </a:ext>
            </a:extLst>
          </p:cNvPr>
          <p:cNvPicPr>
            <a:picLocks noChangeAspect="1"/>
          </p:cNvPicPr>
          <p:nvPr/>
        </p:nvPicPr>
        <p:blipFill>
          <a:blip r:embed="rId7"/>
          <a:stretch>
            <a:fillRect/>
          </a:stretch>
        </p:blipFill>
        <p:spPr>
          <a:xfrm>
            <a:off x="4741747" y="2648685"/>
            <a:ext cx="3390900" cy="2143125"/>
          </a:xfrm>
          <a:prstGeom prst="rect">
            <a:avLst/>
          </a:prstGeom>
        </p:spPr>
      </p:pic>
    </p:spTree>
    <p:extLst>
      <p:ext uri="{BB962C8B-B14F-4D97-AF65-F5344CB8AC3E}">
        <p14:creationId xmlns:p14="http://schemas.microsoft.com/office/powerpoint/2010/main" val="245806915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2701</TotalTime>
  <Words>502</Words>
  <Application>Microsoft Office PowerPoint</Application>
  <PresentationFormat>Diavoorstelling (4:3)</PresentationFormat>
  <Paragraphs>101</Paragraphs>
  <Slides>15</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Kantoorthema</vt:lpstr>
      <vt:lpstr>Waarom Cultuurtechniek ??</vt:lpstr>
      <vt:lpstr>Waarom kiest een loonbedrijf voor cultuurtechniek ?</vt:lpstr>
      <vt:lpstr>Waaruit kan je kiezen ?</vt:lpstr>
      <vt:lpstr>Grond en sloopwerk</vt:lpstr>
      <vt:lpstr> Grond en sloopwerk</vt:lpstr>
      <vt:lpstr>Werken bij gemeenten</vt:lpstr>
      <vt:lpstr>Werken bij gemeenten</vt:lpstr>
      <vt:lpstr>Werken in openbaar groen</vt:lpstr>
      <vt:lpstr>Werken in openbaar groen</vt:lpstr>
      <vt:lpstr>Recycling </vt:lpstr>
      <vt:lpstr>recycling</vt:lpstr>
      <vt:lpstr> natuurwerkzaamheden</vt:lpstr>
      <vt:lpstr>natuurwerken</vt:lpstr>
      <vt:lpstr> vragen vooraf</vt:lpstr>
      <vt:lpstr>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168</cp:revision>
  <cp:lastPrinted>2015-09-16T11:22:19Z</cp:lastPrinted>
  <dcterms:created xsi:type="dcterms:W3CDTF">2013-11-15T15:05:42Z</dcterms:created>
  <dcterms:modified xsi:type="dcterms:W3CDTF">2020-10-12T06:00:39Z</dcterms:modified>
</cp:coreProperties>
</file>